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15"/>
  </p:notesMasterIdLst>
  <p:handoutMasterIdLst>
    <p:handoutMasterId r:id="rId16"/>
  </p:handoutMasterIdLst>
  <p:sldIdLst>
    <p:sldId id="338" r:id="rId4"/>
    <p:sldId id="343" r:id="rId5"/>
    <p:sldId id="284" r:id="rId6"/>
    <p:sldId id="500" r:id="rId7"/>
    <p:sldId id="334" r:id="rId8"/>
    <p:sldId id="386" r:id="rId9"/>
    <p:sldId id="501" r:id="rId10"/>
    <p:sldId id="502" r:id="rId11"/>
    <p:sldId id="503" r:id="rId12"/>
    <p:sldId id="504" r:id="rId13"/>
    <p:sldId id="288" r:id="rId1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84" d="100"/>
          <a:sy n="84" d="100"/>
        </p:scale>
        <p:origin x="612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3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46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22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45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24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ation.infinite.com/docs/interview-management" TargetMode="External"/><Relationship Id="rId2" Type="http://schemas.openxmlformats.org/officeDocument/2006/relationships/hyperlink" Target="https://documentation.infinite.com/docs/the-metrics-dashboard" TargetMode="External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146775" cy="4479344"/>
          </a:xfrm>
        </p:spPr>
        <p:txBody>
          <a:bodyPr/>
          <a:lstStyle/>
          <a:p>
            <a:r>
              <a:rPr lang="en-US" dirty="0"/>
              <a:t>Interview Manager Visualizations in the Metrics Dashboard</a:t>
            </a:r>
            <a:br>
              <a:rPr lang="en-US" dirty="0"/>
            </a:br>
            <a:r>
              <a:rPr lang="en-US" dirty="0"/>
              <a:t>BrassRing on Cloud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Client Training and Enablement Session</a:t>
            </a:r>
            <a:br>
              <a:rPr lang="en-US" b="0" dirty="0"/>
            </a:br>
            <a:r>
              <a:rPr lang="en-US" sz="1600" b="1" dirty="0">
                <a:latin typeface="IBM Plex Sans SemiBold" panose="020B0503050000000000" pitchFamily="34" charset="77"/>
              </a:rPr>
              <a:t>Talent Management Solutions</a:t>
            </a: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August 18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2020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1197787"/>
            <a:ext cx="5000822" cy="346035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Benefits 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Demo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Resources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Configuration steps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1384852"/>
            <a:ext cx="9143999" cy="3758648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1200" b="1" dirty="0"/>
              <a:t>Metrics Dashboard: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Visual dashboards for leadership to view data across the organization.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Identify areas where efficiency is needed.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Dashboards for Recruiters and Managers to view statistics relevant to them.</a:t>
            </a:r>
          </a:p>
          <a:p>
            <a:pPr>
              <a:spcBef>
                <a:spcPts val="1000"/>
              </a:spcBef>
            </a:pPr>
            <a:r>
              <a:rPr lang="en-US" sz="1200" b="1" dirty="0"/>
              <a:t>Interview Manager: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Pulls the interview scheduling function into BrassRing instead of working in a separate system or via email.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Allows for many different interview styles.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Integrated with Outlook 360 and Google Calendars, allowing easy review of calendars when scheduling.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Streamlines communications around the interview step.</a:t>
            </a:r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r>
              <a:rPr lang="en-US" sz="1200" dirty="0"/>
              <a:t>Creating visualizations in the Metrics Dashboard can give the organization a holistic view of the number of interviews occurring, what their statues are, what is upcoming, and how many interviews have been completed. This can allow a Talent Acquisition team to forecast recruitment efforts moving forward and give an accurate view of resource time spent performing interviews.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384853"/>
          </a:xfrm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Benefits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A3278-3A64-4200-AC59-A83694BCC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fld id="{3FD999D4-B456-9943-89B7-30D56181CE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1D97EE-BB14-439C-BF79-CB4DDE3FE9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8826FC-4AFB-492A-81A3-BECEA4381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Resources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3DB74AC-59DD-4B85-A8BA-D6D1AD3CD9E4}"/>
              </a:ext>
            </a:extLst>
          </p:cNvPr>
          <p:cNvSpPr/>
          <p:nvPr/>
        </p:nvSpPr>
        <p:spPr>
          <a:xfrm>
            <a:off x="437321" y="1875182"/>
            <a:ext cx="3922644" cy="9342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Metrics Dashboard:</a:t>
            </a:r>
          </a:p>
          <a:p>
            <a:pPr algn="ctr"/>
            <a:r>
              <a:rPr lang="en-US" sz="1200" dirty="0">
                <a:hlinkClick r:id="rId2"/>
              </a:rPr>
              <a:t>https://documentation.infinite.com/docs/the-metrics-dashboard</a:t>
            </a:r>
            <a:endParaRPr lang="en-US" sz="1200" dirty="0"/>
          </a:p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BD1FACE-CC90-4302-B1C0-F2DD34959422}"/>
              </a:ext>
            </a:extLst>
          </p:cNvPr>
          <p:cNvSpPr/>
          <p:nvPr/>
        </p:nvSpPr>
        <p:spPr>
          <a:xfrm>
            <a:off x="4747592" y="1875182"/>
            <a:ext cx="3922644" cy="9342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Interview Manager:</a:t>
            </a:r>
          </a:p>
          <a:p>
            <a:pPr algn="ctr"/>
            <a:r>
              <a:rPr lang="en-US" sz="1200" dirty="0">
                <a:hlinkClick r:id="rId3"/>
              </a:rPr>
              <a:t>https://documentation.infinite.com/docs/interview-management</a:t>
            </a:r>
            <a:endParaRPr lang="en-US" sz="1200" dirty="0"/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3316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fld id="{3FD999D4-B456-9943-89B7-30D56181CE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87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411480"/>
            <a:ext cx="6894443" cy="427246"/>
          </a:xfrm>
        </p:spPr>
        <p:txBody>
          <a:bodyPr/>
          <a:lstStyle/>
          <a:p>
            <a:r>
              <a:rPr lang="en-US" dirty="0"/>
              <a:t>Total Number of Interviews by Interview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4343401" cy="2240699"/>
          </a:xfrm>
        </p:spPr>
        <p:txBody>
          <a:bodyPr/>
          <a:lstStyle/>
          <a:p>
            <a:pPr fontAlgn="base"/>
            <a:r>
              <a:rPr lang="en-US" dirty="0"/>
              <a:t>Visualization Type: Pie</a:t>
            </a:r>
          </a:p>
          <a:p>
            <a:pPr fontAlgn="base"/>
            <a:r>
              <a:rPr lang="en-US" dirty="0"/>
              <a:t>Visualization Pane:</a:t>
            </a:r>
          </a:p>
          <a:p>
            <a:pPr lvl="2" fontAlgn="base"/>
            <a:r>
              <a:rPr lang="en-US" dirty="0"/>
              <a:t>Slices: Interview Style</a:t>
            </a:r>
          </a:p>
          <a:p>
            <a:pPr lvl="2" fontAlgn="base"/>
            <a:r>
              <a:rPr lang="en-US" dirty="0"/>
              <a:t>Show slices by: Total Interviews</a:t>
            </a:r>
          </a:p>
          <a:p>
            <a:pPr lvl="2" fontAlgn="base"/>
            <a:r>
              <a:rPr lang="en-US" dirty="0"/>
              <a:t>Filters: Interview Date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Interview Visualizations in the Metrics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F4DDD-6A44-41EA-BC8D-E3151A37E7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A2EB80-1158-4D9F-8D84-EC4BC7A12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875" y="990408"/>
            <a:ext cx="4813256" cy="243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89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411480"/>
            <a:ext cx="6894443" cy="427246"/>
          </a:xfrm>
        </p:spPr>
        <p:txBody>
          <a:bodyPr/>
          <a:lstStyle/>
          <a:p>
            <a:r>
              <a:rPr lang="en-US" dirty="0"/>
              <a:t>Upcoming Interviews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4343401" cy="2240699"/>
          </a:xfrm>
        </p:spPr>
        <p:txBody>
          <a:bodyPr/>
          <a:lstStyle/>
          <a:p>
            <a:pPr fontAlgn="base"/>
            <a:r>
              <a:rPr lang="en-US" dirty="0"/>
              <a:t>Visualization Type: Table</a:t>
            </a:r>
          </a:p>
          <a:p>
            <a:pPr fontAlgn="base"/>
            <a:r>
              <a:rPr lang="en-US" dirty="0"/>
              <a:t>Visualization Pane:</a:t>
            </a:r>
          </a:p>
          <a:p>
            <a:pPr lvl="2" fontAlgn="base"/>
            <a:r>
              <a:rPr lang="en-US" dirty="0"/>
              <a:t>Columns: Interview Date, Name (Candidate), Interview Format, Interview Status, and Interview Style</a:t>
            </a:r>
          </a:p>
          <a:p>
            <a:pPr lvl="2" fontAlgn="base"/>
            <a:r>
              <a:rPr lang="en-US" dirty="0"/>
              <a:t>Filters: Interview Date, and Interview Status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Interview Visualizations in the Metrics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F4DDD-6A44-41EA-BC8D-E3151A37E7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09083-7939-451C-9290-0BB3E0EA8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049643"/>
            <a:ext cx="4409220" cy="22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77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411480"/>
            <a:ext cx="6894443" cy="427246"/>
          </a:xfrm>
        </p:spPr>
        <p:txBody>
          <a:bodyPr/>
          <a:lstStyle/>
          <a:p>
            <a:r>
              <a:rPr lang="en-US" dirty="0"/>
              <a:t>Total Interviews by Interview Format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4343401" cy="2240699"/>
          </a:xfrm>
        </p:spPr>
        <p:txBody>
          <a:bodyPr/>
          <a:lstStyle/>
          <a:p>
            <a:pPr fontAlgn="base"/>
            <a:r>
              <a:rPr lang="en-US" dirty="0"/>
              <a:t>Visualization Type: Stacked Bar Chart</a:t>
            </a:r>
          </a:p>
          <a:p>
            <a:pPr fontAlgn="base"/>
            <a:r>
              <a:rPr lang="en-US" dirty="0"/>
              <a:t>Visualization Pane:</a:t>
            </a:r>
          </a:p>
          <a:p>
            <a:pPr lvl="2" fontAlgn="base"/>
            <a:r>
              <a:rPr lang="en-US" dirty="0"/>
              <a:t>Rows: Interview Format, and Interview Style</a:t>
            </a:r>
          </a:p>
          <a:p>
            <a:pPr lvl="2" fontAlgn="base"/>
            <a:r>
              <a:rPr lang="en-US" dirty="0"/>
              <a:t>Columns: Total Interviews</a:t>
            </a:r>
          </a:p>
          <a:p>
            <a:pPr lvl="2" fontAlgn="base"/>
            <a:r>
              <a:rPr lang="en-US" dirty="0"/>
              <a:t>Divide Columns by: Interview Status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Interview Visualizations in the Metrics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F4DDD-6A44-41EA-BC8D-E3151A37E7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A7504B-8AFC-4C52-A7B6-C6B5242FA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049643"/>
            <a:ext cx="4568800" cy="226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411480"/>
            <a:ext cx="6894443" cy="427246"/>
          </a:xfrm>
        </p:spPr>
        <p:txBody>
          <a:bodyPr/>
          <a:lstStyle/>
          <a:p>
            <a:r>
              <a:rPr lang="en-US" dirty="0"/>
              <a:t>Total Interviews by Lead Coordinator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4343401" cy="2240699"/>
          </a:xfrm>
        </p:spPr>
        <p:txBody>
          <a:bodyPr/>
          <a:lstStyle/>
          <a:p>
            <a:pPr fontAlgn="base"/>
            <a:r>
              <a:rPr lang="en-US" dirty="0"/>
              <a:t>Visualization Type: Clustered Bar Chart</a:t>
            </a:r>
          </a:p>
          <a:p>
            <a:pPr fontAlgn="base"/>
            <a:r>
              <a:rPr lang="en-US" dirty="0"/>
              <a:t>Visualization Pane:</a:t>
            </a:r>
          </a:p>
          <a:p>
            <a:pPr lvl="2" fontAlgn="base"/>
            <a:r>
              <a:rPr lang="en-US" dirty="0"/>
              <a:t>Rows: Lead Coordinator</a:t>
            </a:r>
          </a:p>
          <a:p>
            <a:pPr lvl="2" fontAlgn="base"/>
            <a:r>
              <a:rPr lang="en-US" dirty="0"/>
              <a:t>Columns: Total Interviews</a:t>
            </a:r>
          </a:p>
          <a:p>
            <a:pPr lvl="2" fontAlgn="base"/>
            <a:r>
              <a:rPr lang="en-US" dirty="0"/>
              <a:t>Filter: Interview Status (Scheduled)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Interview Visualizations in the Metrics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F4DDD-6A44-41EA-BC8D-E3151A37E7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7E899B-D744-4194-8D1F-0E1453835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617" y="2426348"/>
            <a:ext cx="5023200" cy="212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0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411480"/>
            <a:ext cx="6894443" cy="427246"/>
          </a:xfrm>
        </p:spPr>
        <p:txBody>
          <a:bodyPr/>
          <a:lstStyle/>
          <a:p>
            <a:r>
              <a:rPr lang="en-US" dirty="0"/>
              <a:t>Other Visualizations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5403575" cy="2240699"/>
          </a:xfrm>
        </p:spPr>
        <p:txBody>
          <a:bodyPr/>
          <a:lstStyle/>
          <a:p>
            <a:pPr fontAlgn="base"/>
            <a:r>
              <a:rPr lang="en-US" dirty="0"/>
              <a:t>Total Interviews by Interviewer (Invite Sent - Interviewer)</a:t>
            </a:r>
          </a:p>
          <a:p>
            <a:pPr fontAlgn="base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Interview Visualizations in the Metrics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F4DDD-6A44-41EA-BC8D-E3151A37E7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09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30FAF-4417-4D98-B482-89CACF2D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2170</TotalTime>
  <Words>396</Words>
  <Application>Microsoft Office PowerPoint</Application>
  <PresentationFormat>On-screen Show (16:9)</PresentationFormat>
  <Paragraphs>69</Paragraphs>
  <Slides>11</Slides>
  <Notes>5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IBM Plex Sans</vt:lpstr>
      <vt:lpstr>IBM Plex Sans Light</vt:lpstr>
      <vt:lpstr>IBM Plex Sans SemiBold</vt:lpstr>
      <vt:lpstr>blk_background_2017</vt:lpstr>
      <vt:lpstr>gry_background_2017</vt:lpstr>
      <vt:lpstr>wht_background_2017</vt:lpstr>
      <vt:lpstr>Interview Manager Visualizations in the Metrics Dashboard BrassRing on Cloud  — Client Training and Enablement Session Talent Management Solutions August 18th, 2020</vt:lpstr>
      <vt:lpstr>PowerPoint Presentation</vt:lpstr>
      <vt:lpstr>Benefits</vt:lpstr>
      <vt:lpstr>Resources</vt:lpstr>
      <vt:lpstr>Demo –</vt:lpstr>
      <vt:lpstr>Total Number of Interviews by Interview Style</vt:lpstr>
      <vt:lpstr>Upcoming Interviews</vt:lpstr>
      <vt:lpstr>Total Interviews by Interview Format</vt:lpstr>
      <vt:lpstr>Total Interviews by Lead Coordinator</vt:lpstr>
      <vt:lpstr>Other Visualizations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Madhabattula Vinusha</cp:lastModifiedBy>
  <cp:revision>106</cp:revision>
  <dcterms:created xsi:type="dcterms:W3CDTF">2018-03-01T22:47:15Z</dcterms:created>
  <dcterms:modified xsi:type="dcterms:W3CDTF">2026-09-07T19:44:12Z</dcterms:modified>
</cp:coreProperties>
</file>